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39147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Внеурочная деятельность по формированию познавательных и коммуникативных УУД «Интеллектуальные </a:t>
            </a:r>
            <a:r>
              <a:rPr lang="ru-RU" dirty="0" err="1" smtClean="0"/>
              <a:t>витаминки</a:t>
            </a:r>
            <a:r>
              <a:rPr lang="ru-RU" dirty="0" smtClean="0"/>
              <a:t>» 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курса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3409524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Развитие познавательной и коммуникативной активности учащихся как основы любой деятельности человека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102376" cy="5286412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3200" dirty="0" smtClean="0"/>
              <a:t>Развивать познавательную активность учащихся как важнейший компонент любой деятельности человека.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/>
              <a:t> Формировать познавательные результаты, заявленные в  «Программе формирования универсальных учебных действий» ФГОС.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/>
              <a:t> Повысить мотивацию обучения, в наибольшей степени реализовать способности, возможности, потребности и интересы ребёнка.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Виды </a:t>
            </a:r>
            <a:r>
              <a:rPr lang="ru-RU" dirty="0" err="1" smtClean="0"/>
              <a:t>витаминок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28670"/>
          <a:ext cx="857256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58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</a:t>
                      </a:r>
                      <a:endParaRPr lang="ru-RU" dirty="0"/>
                    </a:p>
                  </a:txBody>
                  <a:tcPr/>
                </a:tc>
              </a:tr>
              <a:tr h="1149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Обычные </a:t>
                      </a:r>
                      <a:r>
                        <a:rPr lang="ru-RU" dirty="0" smtClean="0"/>
                        <a:t>(используют в качестве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интеллектуальных разминок на уроках, в виде домашнего задания, на классных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часах и как отдельные уроки)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познавательных УУД</a:t>
                      </a:r>
                      <a:endParaRPr lang="ru-RU" dirty="0"/>
                    </a:p>
                  </a:txBody>
                  <a:tcPr/>
                </a:tc>
              </a:tr>
              <a:tr h="61896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Супервитаминки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/>
                        <a:t>(в форме интеллектуальной </a:t>
                      </a:r>
                      <a:r>
                        <a:rPr lang="ru-RU" dirty="0" smtClean="0"/>
                        <a:t>игры в группах)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коммуникативных УУД и повышение мотивации. </a:t>
                      </a:r>
                      <a:endParaRPr lang="ru-RU" dirty="0"/>
                    </a:p>
                  </a:txBody>
                  <a:tcPr/>
                </a:tc>
              </a:tr>
              <a:tr h="1149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Контрольные </a:t>
                      </a:r>
                      <a:r>
                        <a:rPr lang="ru-RU" dirty="0" smtClean="0"/>
                        <a:t>(индивидуально в форме контрольной работы)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Несложный мониторинг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познавательных УУД учащихся, пополнение ученического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endParaRPr lang="ru-RU" dirty="0"/>
                    </a:p>
                  </a:txBody>
                  <a:tcPr/>
                </a:tc>
              </a:tr>
              <a:tr h="61896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Моновитаминки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/>
                        <a:t>(индивидуально, в парах, группах)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конкретного (одного) фактора интеллекта</a:t>
                      </a:r>
                      <a:endParaRPr lang="ru-RU" dirty="0"/>
                    </a:p>
                  </a:txBody>
                  <a:tcPr/>
                </a:tc>
              </a:tr>
              <a:tr h="8842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Проектные </a:t>
                      </a:r>
                      <a:r>
                        <a:rPr lang="ru-RU" dirty="0" smtClean="0"/>
                        <a:t>(работа над проектом в конце учебного года)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личностных, коммуникативных, познавательных и регулятивных УУД</a:t>
                      </a:r>
                      <a:endParaRPr lang="ru-RU" dirty="0"/>
                    </a:p>
                  </a:txBody>
                  <a:tcPr/>
                </a:tc>
              </a:tr>
              <a:tr h="1149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Рефлексия </a:t>
                      </a:r>
                      <a:r>
                        <a:rPr lang="ru-RU" dirty="0" smtClean="0"/>
                        <a:t>(личностная рефлексия по трём проектам)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Формированию навыков самооценки собственной работы (регулятивные УУД)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аспектов интеллектуальной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253442" cy="500066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dirty="0" smtClean="0">
                <a:solidFill>
                  <a:srgbClr val="FF9900"/>
                </a:solidFill>
              </a:rPr>
              <a:t>Работа с числом (способность совершать счётные операции)</a:t>
            </a:r>
          </a:p>
          <a:p>
            <a:pPr lvl="0" algn="l"/>
            <a:r>
              <a:rPr lang="ru-RU" dirty="0" smtClean="0">
                <a:solidFill>
                  <a:srgbClr val="FFFF00"/>
                </a:solidFill>
              </a:rPr>
              <a:t>Словесная гибкость (способность легко находить слова для адекватного выражения мыслей)</a:t>
            </a:r>
          </a:p>
          <a:p>
            <a:pPr lvl="0" algn="l"/>
            <a:r>
              <a:rPr lang="ru-RU" dirty="0" smtClean="0">
                <a:solidFill>
                  <a:srgbClr val="FF6699"/>
                </a:solidFill>
              </a:rPr>
              <a:t>Вербальное восприятие (способность адекватно понимать устную и письменную речь)</a:t>
            </a:r>
          </a:p>
          <a:p>
            <a:pPr lvl="0" algn="l"/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Пространственное мышление (способность оперировать в уме пространственными отношениями)</a:t>
            </a:r>
          </a:p>
          <a:p>
            <a:pPr lvl="0" algn="l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Готовность к перцепции (быстрота восприятия сходств и различий между предметами и изображениями)</a:t>
            </a:r>
          </a:p>
          <a:p>
            <a:pPr lvl="0" algn="l"/>
            <a:r>
              <a:rPr lang="ru-RU" dirty="0" smtClean="0">
                <a:solidFill>
                  <a:srgbClr val="FFC000"/>
                </a:solidFill>
              </a:rPr>
              <a:t>Способность к рассуждению (решение проблем с использованием прошлого опыта)</a:t>
            </a: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Системный анализ (стратегическое планирование)</a:t>
            </a:r>
          </a:p>
          <a:p>
            <a:pPr lvl="0" algn="l"/>
            <a:r>
              <a:rPr lang="ru-RU" dirty="0" smtClean="0"/>
              <a:t>Продуктивность мышления (способность генерировать разные виды решения одной и той же задачи)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занятия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142984"/>
          <a:ext cx="8643999" cy="535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428892"/>
                <a:gridCol w="4214843"/>
              </a:tblGrid>
              <a:tr h="394675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</a:t>
                      </a:r>
                      <a:r>
                        <a:rPr lang="ru-RU" baseline="0" dirty="0" smtClean="0"/>
                        <a:t> результаты (</a:t>
                      </a:r>
                      <a:r>
                        <a:rPr lang="ru-RU" dirty="0" smtClean="0"/>
                        <a:t>УУД)</a:t>
                      </a:r>
                      <a:endParaRPr lang="ru-RU" dirty="0"/>
                    </a:p>
                  </a:txBody>
                  <a:tcPr/>
                </a:tc>
              </a:tr>
              <a:tr h="1557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Эпиграф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пословицей, фразеологизмом, цитатой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пассивного словарного запаса</a:t>
                      </a:r>
                    </a:p>
                    <a:p>
                      <a:r>
                        <a:rPr lang="ru-RU" dirty="0" smtClean="0"/>
                        <a:t>Развитие языкового чутья</a:t>
                      </a:r>
                    </a:p>
                    <a:p>
                      <a:r>
                        <a:rPr lang="ru-RU" dirty="0" smtClean="0"/>
                        <a:t>Знакомство с великими людьми разных стран и эпох (4 класс)</a:t>
                      </a:r>
                      <a:endParaRPr lang="ru-RU" dirty="0"/>
                    </a:p>
                  </a:txBody>
                  <a:tcPr/>
                </a:tc>
              </a:tr>
              <a:tr h="1557074">
                <a:tc>
                  <a:txBody>
                    <a:bodyPr/>
                    <a:lstStyle/>
                    <a:p>
                      <a:r>
                        <a:rPr lang="ru-RU" dirty="0" smtClean="0"/>
                        <a:t>2. Работа с заданиями</a:t>
                      </a:r>
                    </a:p>
                    <a:p>
                      <a:r>
                        <a:rPr lang="ru-RU" dirty="0" smtClean="0"/>
                        <a:t>(работа в группах)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заданий,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нацеленных на развитие различных факторов интеллекта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Всесторонне стимулируют  ум и логические умения ребёнка (познавательные УУД)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УУД (группа)</a:t>
                      </a:r>
                      <a:endParaRPr lang="ru-RU" dirty="0"/>
                    </a:p>
                  </a:txBody>
                  <a:tcPr/>
                </a:tc>
              </a:tr>
              <a:tr h="1849026">
                <a:tc>
                  <a:txBody>
                    <a:bodyPr/>
                    <a:lstStyle/>
                    <a:p>
                      <a:r>
                        <a:rPr lang="ru-RU" dirty="0" smtClean="0"/>
                        <a:t>3. Рефлексия (результат урока – определение группы-победителя)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Проводится после решения всех заданий.</a:t>
                      </a:r>
                    </a:p>
                    <a:p>
                      <a:r>
                        <a:rPr lang="ru-RU" dirty="0" smtClean="0"/>
                        <a:t>Определение </a:t>
                      </a:r>
                      <a:r>
                        <a:rPr lang="ru-RU" dirty="0" smtClean="0"/>
                        <a:t>самых интересных и трудных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Формированию навыков самооценки собственной работы (регулятивные УУД)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386</Words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Внеурочная деятельность по формированию познавательных и коммуникативных УУД «Интеллектуальные витаминки» 4 класс</vt:lpstr>
      <vt:lpstr>Цель курса</vt:lpstr>
      <vt:lpstr>Задачи </vt:lpstr>
      <vt:lpstr>Виды витаминок</vt:lpstr>
      <vt:lpstr>Формирование аспектов интеллектуальной деятельности</vt:lpstr>
      <vt:lpstr>Структура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по формированию познавательных и коммуникативных УУД «Интеллектуальные витаминки» 4 класс</dc:title>
  <dc:creator>USER</dc:creator>
  <cp:lastModifiedBy>USER</cp:lastModifiedBy>
  <cp:revision>4</cp:revision>
  <dcterms:created xsi:type="dcterms:W3CDTF">2017-12-11T16:51:44Z</dcterms:created>
  <dcterms:modified xsi:type="dcterms:W3CDTF">2017-12-20T21:21:09Z</dcterms:modified>
</cp:coreProperties>
</file>